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327" r:id="rId3"/>
    <p:sldId id="353" r:id="rId4"/>
    <p:sldId id="355" r:id="rId5"/>
    <p:sldId id="354" r:id="rId6"/>
    <p:sldId id="346" r:id="rId7"/>
    <p:sldId id="344" r:id="rId8"/>
    <p:sldId id="343" r:id="rId9"/>
    <p:sldId id="342" r:id="rId10"/>
    <p:sldId id="360" r:id="rId11"/>
    <p:sldId id="341" r:id="rId12"/>
    <p:sldId id="356" r:id="rId13"/>
    <p:sldId id="339" r:id="rId14"/>
    <p:sldId id="337" r:id="rId15"/>
    <p:sldId id="335" r:id="rId16"/>
    <p:sldId id="357" r:id="rId17"/>
    <p:sldId id="35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99"/>
    <a:srgbClr val="006600"/>
    <a:srgbClr val="0000CC"/>
    <a:srgbClr val="003300"/>
    <a:srgbClr val="FF33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>
        <p:scale>
          <a:sx n="95" d="100"/>
          <a:sy n="95" d="100"/>
        </p:scale>
        <p:origin x="-44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B645B0-6C06-47B6-BA03-E745C91913C1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DF0C44-76AD-4BC1-9244-3D250B18B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6455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DF0C44-76AD-4BC1-9244-3D250B18BD0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37E9AA-D08A-4A8F-842A-CABFF2E90056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AD81CD-9D35-48D4-85E1-C7FDA094C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786482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F32DF-3B83-42E1-9F5F-2BBF0B6506BA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0BDA8-6FE4-4D07-BB6B-BA0AD6F4D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271165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A133-059B-48BF-8D78-D8B3C7D7AF4E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5C74F-180B-41F6-8998-E0C231AD0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754764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448AD-0E6D-4554-9754-B1DB95EB7978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6E777-F501-4ECB-854D-546E0C841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49475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C3F778-F156-4835-83E1-CE44FAEA3002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57F699-97D6-47C8-8F67-7141470F8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774847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EB491-7EF5-4046-AB08-590F7098E5C8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0D914-7EC3-49E7-90D9-696D21046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99398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91A812-6C12-42BD-8764-2D68B7636203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A949EA-6403-466D-9B5F-56120459D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05627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C0FBE-5562-454B-B9F6-F0E3B90AB50A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DC936-E2CB-4143-850E-D6A87FD20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385145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35D407-4604-495C-8D98-4277987AAB61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946691-1DE2-4E9A-A41A-FDAF70C61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531549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88A9DC-9181-42B5-B2C8-F64EB8EED516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D99924-5EC8-48EF-AE6F-3C410CDB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899476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5ACDBA-85A3-4F91-9118-5500FC9CC076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C0F27D-0959-4690-8ADF-77F98E9ED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707075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8BCDA25-88B5-47A7-ABE1-60D762E725DD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0C5A300C-F79C-4042-A971-380EF2449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49" r:id="rId2"/>
    <p:sldLayoutId id="2147483755" r:id="rId3"/>
    <p:sldLayoutId id="2147483750" r:id="rId4"/>
    <p:sldLayoutId id="2147483756" r:id="rId5"/>
    <p:sldLayoutId id="2147483751" r:id="rId6"/>
    <p:sldLayoutId id="2147483757" r:id="rId7"/>
    <p:sldLayoutId id="2147483758" r:id="rId8"/>
    <p:sldLayoutId id="2147483759" r:id="rId9"/>
    <p:sldLayoutId id="2147483752" r:id="rId10"/>
    <p:sldLayoutId id="2147483753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C22EA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7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928670"/>
            <a:ext cx="8501091" cy="72275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Современный  урок – </a:t>
            </a:r>
            <a:br>
              <a:rPr lang="ru-RU" sz="40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высокий уровень мастерства учителя</a:t>
            </a:r>
            <a:endParaRPr lang="ru-RU" sz="4000" b="1" dirty="0" smtClean="0">
              <a:ln w="1905"/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214290"/>
            <a:ext cx="9072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3300"/>
                </a:solidFill>
                <a:latin typeface="Georgia" pitchFamily="18" charset="0"/>
              </a:rPr>
              <a:t>МКОУ   ТОГУЧИНСКОГО  РАЙОНА  «КИИКСКАЯ СРЕДНЯЯ ШКОЛА»</a:t>
            </a:r>
            <a:endParaRPr lang="ru-RU" sz="1200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02" y="6357958"/>
            <a:ext cx="9358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3300"/>
                </a:solidFill>
                <a:latin typeface="Georgia" pitchFamily="18" charset="0"/>
              </a:rPr>
              <a:t>Составитель:  учитель физики </a:t>
            </a:r>
            <a:r>
              <a:rPr lang="ru-RU" sz="1400" b="1" dirty="0" err="1" smtClean="0">
                <a:solidFill>
                  <a:srgbClr val="003300"/>
                </a:solidFill>
                <a:latin typeface="Georgia" pitchFamily="18" charset="0"/>
              </a:rPr>
              <a:t>Рагулина</a:t>
            </a:r>
            <a:r>
              <a:rPr lang="ru-RU" sz="1400" b="1" dirty="0" smtClean="0">
                <a:solidFill>
                  <a:srgbClr val="003300"/>
                </a:solidFill>
                <a:latin typeface="Georgia" pitchFamily="18" charset="0"/>
              </a:rPr>
              <a:t> Любовь Давыдовна</a:t>
            </a:r>
            <a:endParaRPr lang="ru-RU" sz="1400" b="1" dirty="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571604" y="2143116"/>
            <a:ext cx="78581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7" algn="ctr"/>
            <a:r>
              <a:rPr lang="ru-RU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Урок – это зеркало </a:t>
            </a:r>
          </a:p>
          <a:p>
            <a:pPr lvl="7" algn="ctr"/>
            <a:r>
              <a:rPr lang="ru-RU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общей и </a:t>
            </a:r>
          </a:p>
          <a:p>
            <a:pPr lvl="7" algn="ctr"/>
            <a:r>
              <a:rPr lang="ru-RU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педагогической                                                               культуры   учителя, </a:t>
            </a:r>
          </a:p>
          <a:p>
            <a:pPr lvl="7" algn="ctr"/>
            <a:r>
              <a:rPr lang="ru-RU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мерило его </a:t>
            </a:r>
          </a:p>
          <a:p>
            <a:pPr lvl="7" algn="ctr"/>
            <a:r>
              <a:rPr lang="ru-RU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интеллектуального  </a:t>
            </a:r>
          </a:p>
          <a:p>
            <a:pPr lvl="7" algn="ctr"/>
            <a:r>
              <a:rPr lang="ru-RU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богатства, </a:t>
            </a:r>
          </a:p>
          <a:p>
            <a:pPr lvl="7" algn="ctr"/>
            <a:r>
              <a:rPr lang="ru-RU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показатель его </a:t>
            </a:r>
          </a:p>
          <a:p>
            <a:pPr lvl="7" algn="ctr"/>
            <a:r>
              <a:rPr lang="ru-RU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кругозора,  эрудиции»</a:t>
            </a:r>
          </a:p>
          <a:p>
            <a:pPr lvl="0"/>
            <a:r>
              <a:rPr kumimoji="0" lang="ru-RU" sz="2400" b="1" i="1" u="none" strike="noStrike" normalizeH="0" baseline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kumimoji="0" lang="ru-RU" b="1" i="1" u="none" strike="noStrike" normalizeH="0" baseline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(В.А. </a:t>
            </a:r>
            <a:r>
              <a:rPr lang="ru-RU" b="1" i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b="1" i="1" u="none" strike="noStrike" normalizeH="0" baseline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ухомлинский</a:t>
            </a:r>
            <a:r>
              <a:rPr lang="ru-RU" b="1" i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b="1" i="1" u="none" strike="noStrike" normalizeH="0" baseline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1" u="none" strike="noStrike" normalizeH="0" baseline="0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7" name="Picture 9" descr="http://ragulina.netfolio.ru/photo/cd6a897a-c799-4b89-b13b-df2c35628c20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571472" y="1857364"/>
            <a:ext cx="4911361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142976" y="142852"/>
            <a:ext cx="8001024" cy="61247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normalizeH="0" baseline="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Девиз педагогической  «мастерской»: </a:t>
            </a:r>
            <a:endParaRPr kumimoji="0" lang="ru-RU" sz="2800" b="1" u="none" strike="noStrike" normalizeH="0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Расскажи - и я забуду, </a:t>
            </a:r>
            <a:endParaRPr kumimoji="0" lang="ru-RU" sz="2400" b="1" u="none" strike="noStrike" normalizeH="0" baseline="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Покажи - и я запомню, </a:t>
            </a:r>
            <a:endParaRPr kumimoji="0" lang="ru-RU" sz="2400" b="1" u="none" strike="noStrike" normalizeH="0" baseline="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Вовлеки - и я пойму!»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u="none" strike="noStrike" normalizeH="0" baseline="0" dirty="0" smtClean="0"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u="none" strike="noStrike" normalizeH="0" baseline="0" dirty="0" smtClean="0"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u="none" strike="noStrike" normalizeH="0" baseline="0" dirty="0" smtClean="0"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u="none" strike="noStrike" normalizeH="0" baseline="0" dirty="0" smtClean="0"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u="none" strike="noStrike" normalizeH="0" baseline="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u="none" strike="noStrike" normalizeH="0" baseline="0" dirty="0" smtClean="0"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800" b="1" strike="noStrike" normalizeH="0" baseline="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ринцип</a:t>
            </a:r>
            <a:r>
              <a:rPr kumimoji="0" lang="ru-RU" sz="2800" b="1" strike="noStrike" normalizeH="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деятельности</a:t>
            </a:r>
            <a:r>
              <a:rPr kumimoji="0" lang="ru-RU" sz="2800" b="1" strike="noStrike" normalizeH="0" baseline="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«Не дари голодному рыбу, а подари ему удочку»</a:t>
            </a:r>
            <a:endParaRPr kumimoji="0" lang="ru-RU" sz="2400" b="1" u="none" strike="noStrike" normalizeH="0" baseline="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ragulina.netfolio.ru/photo/8d3fb186-8ba1-473f-9b64-1ee9da1b37ce.jpg"/>
          <p:cNvPicPr/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072066" y="2071678"/>
            <a:ext cx="3929090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4" descr="F:\+++КИИК проект 5-7 кл\+5-7 проекты 2017-2018\ФОТО 5-7\04.12.2017.фотопроект 5-7\2\DSCN6299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29348" t="23913" b="4126"/>
          <a:stretch>
            <a:fillRect/>
          </a:stretch>
        </p:blipFill>
        <p:spPr bwMode="auto">
          <a:xfrm>
            <a:off x="142844" y="1714488"/>
            <a:ext cx="4862978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000100" y="0"/>
            <a:ext cx="7358114" cy="42165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u="none" strike="noStrike" normalizeH="0" baseline="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u="none" strike="noStrike" normalizeH="0" baseline="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 мастерской:</a:t>
            </a:r>
            <a:endParaRPr kumimoji="0" lang="ru-RU" sz="3000" b="1" u="none" strike="noStrike" normalizeH="0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 eaLnBrk="0" hangingPunct="0">
              <a:buFont typeface="+mj-lt"/>
              <a:buAutoNum type="arabicParenR"/>
            </a:pPr>
            <a:r>
              <a:rPr kumimoji="0" lang="ru-RU" sz="23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Индукция,</a:t>
            </a:r>
          </a:p>
          <a:p>
            <a:pPr marL="914400" lvl="1" indent="-457200" algn="just" eaLnBrk="0" hangingPunct="0">
              <a:buFont typeface="+mj-lt"/>
              <a:buAutoNum type="arabicParenR"/>
            </a:pPr>
            <a:r>
              <a:rPr lang="ru-RU" sz="23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Самоконструкция</a:t>
            </a:r>
            <a:r>
              <a:rPr lang="ru-RU" sz="23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914400" lvl="1" indent="-457200" algn="just" eaLnBrk="0" hangingPunct="0">
              <a:buFont typeface="+mj-lt"/>
              <a:buAutoNum type="arabicParenR"/>
            </a:pPr>
            <a:r>
              <a:rPr kumimoji="0" lang="ru-RU" sz="2300" b="1" u="none" strike="noStrike" normalizeH="0" baseline="0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Деконструкция</a:t>
            </a:r>
            <a:r>
              <a:rPr kumimoji="0" lang="ru-RU" sz="23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914400" lvl="1" indent="-457200" algn="just" eaLnBrk="0" hangingPunct="0">
              <a:buFont typeface="+mj-lt"/>
              <a:buAutoNum type="arabicParenR"/>
            </a:pPr>
            <a:r>
              <a:rPr lang="ru-RU" sz="23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Реконструкция,</a:t>
            </a:r>
          </a:p>
          <a:p>
            <a:pPr marL="914400" lvl="1" indent="-457200" algn="just" eaLnBrk="0" hangingPunct="0">
              <a:buFont typeface="+mj-lt"/>
              <a:buAutoNum type="arabicParenR"/>
            </a:pPr>
            <a:r>
              <a:rPr kumimoji="0" lang="ru-RU" sz="23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Социализация,</a:t>
            </a:r>
          </a:p>
          <a:p>
            <a:pPr marL="914400" lvl="1" indent="-457200" algn="just" eaLnBrk="0" hangingPunct="0">
              <a:buFont typeface="+mj-lt"/>
              <a:buAutoNum type="arabicParenR"/>
            </a:pPr>
            <a:r>
              <a:rPr lang="ru-RU" sz="23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Афиширование,</a:t>
            </a:r>
          </a:p>
          <a:p>
            <a:pPr marL="914400" lvl="1" indent="-457200" algn="just" eaLnBrk="0" hangingPunct="0">
              <a:buFont typeface="+mj-lt"/>
              <a:buAutoNum type="arabicParenR"/>
            </a:pPr>
            <a:r>
              <a:rPr kumimoji="0" lang="ru-RU" sz="23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Разрыв,</a:t>
            </a:r>
          </a:p>
          <a:p>
            <a:pPr marL="914400" lvl="1" indent="-457200" algn="just" eaLnBrk="0" hangingPunct="0">
              <a:buFont typeface="+mj-lt"/>
              <a:buAutoNum type="arabicParenR"/>
            </a:pPr>
            <a:r>
              <a:rPr lang="ru-RU" sz="23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Рефлексия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normalizeH="0" baseline="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9941" name="Picture 5" descr="http://ragulina.netfolio.ru/photo/e7133951-1cb3-46ca-b769-cb6414af851a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b="18421"/>
          <a:stretch>
            <a:fillRect/>
          </a:stretch>
        </p:blipFill>
        <p:spPr bwMode="auto">
          <a:xfrm>
            <a:off x="4786314" y="1000108"/>
            <a:ext cx="3853044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8" name="Picture 2" descr="http://ragulina.netfolio.ru/photo/5b08e69a-7403-4f7d-9b93-90c8534da4ad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571472" y="3857628"/>
            <a:ext cx="3857652" cy="2893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7" descr="F:\+++КИИК проект 5-7 кл\+5-7 проекты 2017-2018\ФОТО 5-7\04.12.2017.фотопроект 5-7\1\DSCN6144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6250" t="5000" r="11249" b="9999"/>
          <a:stretch>
            <a:fillRect/>
          </a:stretch>
        </p:blipFill>
        <p:spPr bwMode="auto">
          <a:xfrm>
            <a:off x="4643438" y="3500437"/>
            <a:ext cx="4214842" cy="3315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1506" y="142852"/>
            <a:ext cx="807249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Индукция («наведение») </a:t>
            </a:r>
          </a:p>
          <a:p>
            <a:pPr algn="ctr" eaLnBrk="0" hangingPunct="0"/>
            <a:r>
              <a:rPr lang="ru-RU" sz="2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этап создания эмоционального настроя и мотивации обучающихся к творческой деятельности.  Индуктор - слово, текст, предмет, звук, рисунок, форма, задание.</a:t>
            </a:r>
            <a:endParaRPr lang="ru-RU" sz="22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http://ragulina.netfolio.ru/photo/ebb6f226-eb7e-4f71-a6bd-3cf8c57045e6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428596" y="1785926"/>
            <a:ext cx="6072231" cy="4887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500298" y="2571744"/>
            <a:ext cx="642942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u="none" strike="noStrike" normalizeH="0" baseline="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Самоконструкция</a:t>
            </a:r>
            <a:r>
              <a:rPr kumimoji="0" lang="ru-RU" sz="2800" b="1" u="none" strike="noStrike" normalizeH="0" baseline="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2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индивидуальное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гипотезы,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решения,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текста,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ответа,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проекта.  </a:t>
            </a:r>
            <a:endParaRPr kumimoji="0" lang="ru-RU" sz="2200" b="1" u="none" strike="noStrike" normalizeH="0" baseline="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14414" y="3071810"/>
            <a:ext cx="7786742" cy="29238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u="none" strike="noStrike" normalizeH="0" baseline="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Реконструкция</a:t>
            </a:r>
            <a:r>
              <a:rPr kumimoji="0" lang="ru-RU" sz="24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воссоздание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u="none" strike="noStrike" normalizeH="0" baseline="0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микрогруппами</a:t>
            </a:r>
            <a:r>
              <a:rPr kumimoji="0" lang="ru-RU" sz="22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хаоса своего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проекта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решения проблемы</a:t>
            </a:r>
            <a:r>
              <a:rPr lang="ru-RU" sz="2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2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творческих работ.</a:t>
            </a: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428728" y="214290"/>
            <a:ext cx="7429552" cy="25853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7" algn="r"/>
            <a:r>
              <a:rPr kumimoji="0" lang="ru-RU" sz="2800" b="1" u="none" strike="noStrike" normalizeH="0" baseline="0" dirty="0" smtClean="0">
                <a:solidFill>
                  <a:srgbClr val="000099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u="none" strike="noStrike" normalizeH="0" baseline="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Деконструкция</a:t>
            </a:r>
            <a:r>
              <a:rPr kumimoji="0" lang="ru-RU" sz="28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7" algn="r">
              <a:buFontTx/>
              <a:buChar char="-"/>
            </a:pPr>
            <a:r>
              <a:rPr kumimoji="0" lang="ru-RU" sz="22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разрушение, хаос, </a:t>
            </a:r>
          </a:p>
          <a:p>
            <a:pPr lvl="7" algn="r"/>
            <a:r>
              <a:rPr kumimoji="0" lang="ru-RU" sz="22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неспособность</a:t>
            </a:r>
            <a:r>
              <a:rPr kumimoji="0" lang="ru-RU" sz="2200" b="1" u="none" strike="noStrike" normalizeH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7" algn="r"/>
            <a:r>
              <a:rPr kumimoji="0" lang="ru-RU" sz="22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выполнить задание имеющимися средствами. </a:t>
            </a:r>
            <a:r>
              <a:rPr lang="ru-RU" sz="2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2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оздаётся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информационный запрос</a:t>
            </a:r>
            <a:r>
              <a:rPr kumimoji="0" lang="ru-RU" sz="24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1" u="none" strike="noStrike" normalizeH="0" baseline="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9" name="Picture 5" descr="http://ragulina.netfolio.ru/photo/a7f94f76-6920-4c52-9406-869997a883b3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0045"/>
          <a:stretch>
            <a:fillRect/>
          </a:stretch>
        </p:blipFill>
        <p:spPr bwMode="auto">
          <a:xfrm>
            <a:off x="1142976" y="142852"/>
            <a:ext cx="4227026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G:\Карина\20180524_181452.jpg"/>
          <p:cNvPicPr/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14942" y="2928934"/>
            <a:ext cx="3571900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57290" y="3380125"/>
            <a:ext cx="7572428" cy="32932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normalizeH="0" baseline="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u="none" strike="noStrike" normalizeH="0" baseline="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Афиширование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вывешивание, наглядное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представление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2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езультатов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 мастера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учеников</a:t>
            </a:r>
            <a:r>
              <a:rPr kumimoji="0" lang="ru-RU" sz="2200" b="1" u="none" strike="noStrike" normalizeH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u="none" strike="noStrike" normalizeH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2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текст, схема, проект)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ознакомление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ними всех.</a:t>
            </a:r>
            <a:r>
              <a:rPr kumimoji="0" lang="ru-RU" sz="2200" b="1" i="0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i="0" u="none" strike="noStrike" normalizeH="0" baseline="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i="0" u="none" strike="noStrike" normalizeH="0" baseline="0" dirty="0" smtClean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4035" name="Picture 3" descr="http://ragulina.netfolio.ru/photo/7f4182e4-785d-440f-a88f-94dd955d8734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t="12500" b="2499"/>
          <a:stretch>
            <a:fillRect/>
          </a:stretch>
        </p:blipFill>
        <p:spPr bwMode="auto">
          <a:xfrm>
            <a:off x="285720" y="3071810"/>
            <a:ext cx="4786346" cy="3648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142976" y="142852"/>
            <a:ext cx="5072098" cy="29238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u="none" strike="noStrike" normalizeH="0" baseline="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u="none" strike="noStrike" normalizeH="0" baseline="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Социализация </a:t>
            </a:r>
            <a:endParaRPr kumimoji="0" lang="ru-RU" sz="2000" b="1" u="none" strike="noStrike" normalizeH="0" baseline="0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соотнесение</a:t>
            </a:r>
            <a:r>
              <a:rPr kumimoji="0" lang="ru-RU" sz="2200" b="1" u="none" strike="noStrike" normalizeH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учениками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своей деятельности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деятельностью других</a:t>
            </a:r>
            <a:r>
              <a:rPr lang="ru-RU" sz="2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2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представление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 окончательных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результатов труда. </a:t>
            </a:r>
            <a:endParaRPr kumimoji="0" lang="ru-RU" sz="2200" b="1" u="none" strike="noStrike" normalizeH="0" baseline="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7" name="Picture 5" descr="http://ragulina.netfolio.ru/photo/9cd72394-aec8-44b8-809f-5a75e9c9b776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r="20833" b="2778"/>
          <a:stretch>
            <a:fillRect/>
          </a:stretch>
        </p:blipFill>
        <p:spPr bwMode="auto">
          <a:xfrm>
            <a:off x="5357818" y="142852"/>
            <a:ext cx="3500462" cy="3160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071538" y="214290"/>
            <a:ext cx="3071834" cy="163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u="none" strike="noStrike" normalizeH="0" baseline="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Разрыв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резкое приращение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знаниях.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400" b="1" u="none" strike="noStrike" normalizeH="0" baseline="0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нсайт</a:t>
            </a:r>
            <a:r>
              <a:rPr kumimoji="0" lang="ru-RU" sz="24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(озарение).</a:t>
            </a:r>
            <a:endParaRPr kumimoji="0" lang="ru-RU" sz="2800" b="1" u="none" strike="noStrike" normalizeH="0" baseline="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00100" y="2502962"/>
            <a:ext cx="2643206" cy="4355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normalizeH="0" baseline="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u="none" strike="noStrike" normalizeH="0" baseline="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Рефлексия </a:t>
            </a:r>
            <a:endParaRPr kumimoji="0" lang="ru-RU" sz="2400" b="1" u="none" strike="noStrike" normalizeH="0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осознание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учеником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себя в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собственной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деятельности, </a:t>
            </a:r>
            <a:endParaRPr lang="ru-RU" sz="2400" b="1" dirty="0" smtClean="0">
              <a:solidFill>
                <a:srgbClr val="000099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обобщение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чувств,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возникающие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мастерской</a:t>
            </a:r>
            <a:r>
              <a:rPr kumimoji="0" lang="ru-RU" sz="2400" b="1" i="0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1" i="0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500" i="0" u="none" strike="noStrike" normalizeH="0" baseline="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500" i="0" u="none" strike="noStrike" normalizeH="0" baseline="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i="0" u="none" strike="noStrike" normalizeH="0" baseline="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3" name="Picture 3" descr="http://ragulina.netfolio.ru/photo/d30537c2-f27c-4623-a22a-b69616f409b8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9375" t="6250" r="7187" b="19999"/>
          <a:stretch>
            <a:fillRect/>
          </a:stretch>
        </p:blipFill>
        <p:spPr bwMode="auto">
          <a:xfrm>
            <a:off x="3571867" y="3000372"/>
            <a:ext cx="5413185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085" name="Picture 5" descr="http://ragulina.netfolio.ru/photo/5b93015a-2f35-40ab-a4f0-4cb78e366c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42852"/>
            <a:ext cx="3643338" cy="273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8662" y="0"/>
            <a:ext cx="80010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«Хороший учитель не знает, как будет развиваться урок во всех его тонкостях и деталях; не знает не потому, что он работает вслепую, а потому, что он очень хорошо знает, что такое    хороший урок».              </a:t>
            </a:r>
            <a:r>
              <a:rPr lang="ru-RU" sz="1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(В.А. Сухомлинский)</a:t>
            </a:r>
          </a:p>
          <a:p>
            <a:pPr algn="ctr"/>
            <a:endParaRPr lang="ru-RU" sz="2800" dirty="0">
              <a:latin typeface="Georgia" pitchFamily="18" charset="0"/>
            </a:endParaRPr>
          </a:p>
        </p:txBody>
      </p:sp>
      <p:pic>
        <p:nvPicPr>
          <p:cNvPr id="1026" name="Picture 2" descr="http://ragulina.netfolio.ru/photo/17af7193-ddca-4e92-a43e-c4312697627e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2844" y="3929066"/>
            <a:ext cx="4981134" cy="2808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ragulina.netfolio.ru/photo/846654a6-82bc-4e10-9862-648f7550d8ca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5214942" y="3929066"/>
            <a:ext cx="3752596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http://ragulina.netfolio.ru/photo/09769ad7-1aa0-4090-a87d-d53670af0800.jpg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571471" y="1093288"/>
            <a:ext cx="3643339" cy="2692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4" name="Picture 10" descr="http://ragulina.netfolio.ru/photo/2ba94bdb-1690-421c-97a8-e64d3942e3f0.jpg"/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/>
          <a:stretch>
            <a:fillRect/>
          </a:stretch>
        </p:blipFill>
        <p:spPr bwMode="auto">
          <a:xfrm>
            <a:off x="4460875" y="1285860"/>
            <a:ext cx="4445029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000636"/>
            <a:ext cx="8143900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C:\Users\PC\Desktop\549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188" y="642918"/>
            <a:ext cx="7430060" cy="4250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85720" y="0"/>
            <a:ext cx="885828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normalizeH="0" baseline="0" dirty="0" smtClean="0">
                <a:ln w="1905"/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Современный урок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n w="1905"/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u="none" strike="noStrike" normalizeH="0" baseline="0" dirty="0" smtClean="0">
                <a:ln w="1905"/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высокий уровень мастерства учителя, умело используемый все возможности для развития личности ученика, ее активного умственного роста, глубокого и осмысленного усвоения знаний, формирования нравственных основ. </a:t>
            </a:r>
            <a:endParaRPr kumimoji="0" lang="ru-RU" sz="2000" b="1" u="none" strike="noStrike" normalizeH="0" baseline="0" dirty="0" smtClean="0">
              <a:ln w="1905"/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 descr="http://nneustroeva71.netfolio.ru/photo/768068fa-9f4a-4e17-9a48-0ce57aeb723c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4429124" y="2357430"/>
            <a:ext cx="4572030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C:\Users\PC\AppData\Local\Temp\Rar$DI12.998\DSC01758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428596" y="1928802"/>
            <a:ext cx="3714776" cy="2156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09" name="Picture 1" descr="F:\+++КИИК проект 5-7 кл\++5-7 проект 2017-2018\ФОТО 5-7\IMG_20171015_090540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r="3685" b="24324"/>
          <a:stretch>
            <a:fillRect/>
          </a:stretch>
        </p:blipFill>
        <p:spPr bwMode="auto">
          <a:xfrm>
            <a:off x="142844" y="4286256"/>
            <a:ext cx="4121756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1214422"/>
          <a:ext cx="8858311" cy="45939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2770"/>
                <a:gridCol w="2880752"/>
                <a:gridCol w="3024789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1900" b="1" i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Особенности</a:t>
                      </a:r>
                      <a:endParaRPr lang="ru-RU" sz="1900" b="1" i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i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Традиционный</a:t>
                      </a:r>
                    </a:p>
                    <a:p>
                      <a:pPr algn="ctr"/>
                      <a:r>
                        <a:rPr lang="ru-RU" sz="1900" b="1" i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900" b="1" i="1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знаниевый</a:t>
                      </a:r>
                      <a:r>
                        <a:rPr lang="ru-RU" sz="1900" b="1" i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900" b="1" i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900" b="1" i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Современный урок</a:t>
                      </a:r>
                    </a:p>
                    <a:p>
                      <a:r>
                        <a:rPr kumimoji="0" lang="ru-RU" sz="1900" b="1" i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800" b="1" i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800" b="1" i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деятельностный</a:t>
                      </a:r>
                      <a:r>
                        <a:rPr kumimoji="0" lang="ru-RU" sz="1800" b="1" i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»)</a:t>
                      </a:r>
                      <a:endParaRPr lang="ru-RU" sz="1900" b="1" i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3886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sz="1800" b="1" i="0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ЗУН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личности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0376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lang="ru-RU" sz="1800" b="1" i="0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школа «памяти»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школа «развития»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5508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Преобладающий тип и характер взаимоотношений</a:t>
                      </a:r>
                      <a:endParaRPr lang="ru-RU" sz="1800" b="1" i="0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субъект - объектный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субъект - субъективный</a:t>
                      </a:r>
                    </a:p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4821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Девиз педагога</a:t>
                      </a:r>
                      <a:endParaRPr lang="ru-RU" sz="1800" b="1" i="0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«Делай, как я!»</a:t>
                      </a:r>
                      <a:endParaRPr lang="ru-RU" sz="1800" b="1" i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«Не навреди!»</a:t>
                      </a:r>
                    </a:p>
                  </a:txBody>
                  <a:tcPr/>
                </a:tc>
              </a:tr>
              <a:tr h="779944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 и стиль взаимодействия</a:t>
                      </a:r>
                      <a:endParaRPr lang="ru-RU" sz="1800" b="1" i="0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авторитарность,</a:t>
                      </a:r>
                    </a:p>
                    <a:p>
                      <a:pPr algn="ctr"/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монологичность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демократичность, диалогичность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9944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 организации</a:t>
                      </a:r>
                      <a:endParaRPr lang="ru-RU" sz="1800" b="1" i="0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фронтальные,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индивидуальные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групповые, коллективные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14316" y="0"/>
            <a:ext cx="8429684" cy="166199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3600" b="1" dirty="0" smtClean="0">
                <a:ln w="1905"/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Сравнительные  особенности  традиционного  и  современного урока</a:t>
            </a:r>
          </a:p>
          <a:p>
            <a:pPr lvl="0">
              <a:spcBef>
                <a:spcPct val="50000"/>
              </a:spcBef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1202998"/>
          <a:ext cx="8858312" cy="55205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4644"/>
                <a:gridCol w="3167655"/>
                <a:gridCol w="2976013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1900" b="1" i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Особенности</a:t>
                      </a:r>
                      <a:endParaRPr lang="ru-RU" sz="1900" b="1" i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i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Традиционный</a:t>
                      </a:r>
                    </a:p>
                    <a:p>
                      <a:pPr algn="ctr"/>
                      <a:r>
                        <a:rPr lang="ru-RU" sz="1900" b="1" i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900" b="1" i="1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знаниевый</a:t>
                      </a:r>
                      <a:r>
                        <a:rPr lang="ru-RU" sz="1900" b="1" i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900" b="1" i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900" b="1" i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Современный урок</a:t>
                      </a:r>
                    </a:p>
                    <a:p>
                      <a:r>
                        <a:rPr kumimoji="0" lang="ru-RU" sz="1900" b="1" i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800" b="1" i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800" b="1" i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деятельностный</a:t>
                      </a:r>
                      <a:r>
                        <a:rPr kumimoji="0" lang="ru-RU" sz="1800" b="1" i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»)</a:t>
                      </a:r>
                      <a:endParaRPr lang="ru-RU" sz="1900" b="1" i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676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Способы усвоения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заучивание,</a:t>
                      </a:r>
                    </a:p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действия по алгоритму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поисковая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деятельность, рефлексия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037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Функции учителя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носитель информации,</a:t>
                      </a:r>
                    </a:p>
                    <a:p>
                      <a:pPr algn="ctr"/>
                      <a:r>
                        <a:rPr lang="ru-RU" b="1" i="1" dirty="0" smtClean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пропагандист</a:t>
                      </a:r>
                      <a:r>
                        <a:rPr lang="ru-RU" b="1" i="1" baseline="0" dirty="0" smtClean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знаний,</a:t>
                      </a:r>
                    </a:p>
                    <a:p>
                      <a:pPr algn="ctr"/>
                      <a:r>
                        <a:rPr lang="ru-RU" b="1" i="1" baseline="0" dirty="0" smtClean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хранитель норм</a:t>
                      </a:r>
                      <a:endParaRPr lang="ru-RU" b="1" i="1" dirty="0">
                        <a:solidFill>
                          <a:srgbClr val="00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организатор сотрудничества, консультант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155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Позиция ученика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00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интереса и мотива к личностному росту</a:t>
                      </a:r>
                      <a:endParaRPr lang="ru-RU" b="1" i="1" dirty="0">
                        <a:solidFill>
                          <a:srgbClr val="00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активность, наличие мотивов и интереса</a:t>
                      </a:r>
                      <a:endParaRPr lang="ru-RU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482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Методы обучения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иллюстративно-объяснительные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проблемные,</a:t>
                      </a:r>
                    </a:p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поисковые,</a:t>
                      </a:r>
                    </a:p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исследовательские</a:t>
                      </a:r>
                    </a:p>
                  </a:txBody>
                  <a:tcPr/>
                </a:tc>
              </a:tr>
              <a:tr h="61438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Ведущий тип деятельности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репродуктивный,</a:t>
                      </a:r>
                    </a:p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воспроизводящий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продуктивный, </a:t>
                      </a:r>
                    </a:p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творческий</a:t>
                      </a:r>
                    </a:p>
                  </a:txBody>
                  <a:tcPr/>
                </a:tc>
              </a:tr>
              <a:tr h="77994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Формула обучения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знания – репродуктивная деятельность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проблемная деятельность – рефлексия знаний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14316" y="0"/>
            <a:ext cx="8429684" cy="166199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3600" b="1" dirty="0" smtClean="0">
                <a:ln w="1905"/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Сравнительные  особенности  традиционного  и  современного урока</a:t>
            </a:r>
          </a:p>
          <a:p>
            <a:pPr lvl="0">
              <a:spcBef>
                <a:spcPct val="50000"/>
              </a:spcBef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28596" y="142852"/>
            <a:ext cx="885828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normalizeH="0" baseline="0" dirty="0" smtClean="0">
                <a:ln w="1905"/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Системно - </a:t>
            </a:r>
            <a:r>
              <a:rPr kumimoji="0" lang="ru-RU" sz="2800" b="1" u="none" strike="noStrike" normalizeH="0" baseline="0" dirty="0" err="1" smtClean="0">
                <a:ln w="1905"/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деятельностный</a:t>
            </a:r>
            <a:r>
              <a:rPr kumimoji="0" lang="ru-RU" sz="2800" b="1" u="none" strike="noStrike" normalizeH="0" baseline="0" dirty="0" smtClean="0">
                <a:ln w="1905"/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подход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u="none" strike="noStrike" normalizeH="0" baseline="0" dirty="0" smtClean="0">
                <a:ln w="1905"/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метод, при котором</a:t>
            </a:r>
            <a:r>
              <a:rPr kumimoji="0" lang="ru-RU" sz="2000" b="1" u="none" strike="noStrike" normalizeH="0" dirty="0" smtClean="0">
                <a:ln w="1905"/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u="none" strike="noStrike" normalizeH="0" baseline="0" dirty="0" smtClean="0">
                <a:ln w="1905"/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 является активным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u="none" strike="noStrike" normalizeH="0" baseline="0" dirty="0" smtClean="0">
                <a:ln w="1905"/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субъектом педагогического процесса</a:t>
            </a:r>
            <a:r>
              <a:rPr kumimoji="0" lang="ru-RU" sz="2000" b="1" i="0" u="none" strike="noStrike" normalizeH="0" baseline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1" i="0" u="none" strike="noStrike" normalizeH="0" baseline="0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42944" y="1214422"/>
            <a:ext cx="7786774" cy="11387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normalizeH="0" baseline="0" dirty="0" smtClean="0">
                <a:ln w="1905"/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Главная цель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пробудить у ученика интерес к предмету и</a:t>
            </a:r>
            <a:r>
              <a:rPr kumimoji="0" lang="ru-RU" sz="2000" b="1" i="0" u="none" strike="noStrike" normalizeH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процессу обучения,  развить у него навыки самообразования. </a:t>
            </a:r>
            <a:endParaRPr kumimoji="0" lang="ru-RU" sz="2000" b="1" i="0" u="none" strike="noStrike" normalizeH="0" baseline="0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 descr="http://nneustroeva71.netfolio.ru/photo/fa04f73d-204a-4c58-88ec-46c58cd37ee8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4500561" y="2357430"/>
            <a:ext cx="4572029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14282" y="5934670"/>
            <a:ext cx="89297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normalizeH="0" baseline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"Единственный путь, ведущий к познанию - это деятельность".</a:t>
            </a:r>
            <a:endParaRPr kumimoji="0" lang="ru-RU" b="1" i="0" u="none" strike="noStrike" normalizeH="0" baseline="0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normalizeH="0" baseline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1400" b="1" i="1" u="none" strike="noStrike" normalizeH="0" baseline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(Английский писатель и мыслитель Бернард Шоу)</a:t>
            </a:r>
            <a:endParaRPr kumimoji="0" lang="ru-RU" b="1" i="0" u="none" strike="noStrike" normalizeH="0" baseline="0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normalizeH="0" baseline="0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7" name="Picture 1" descr="F:\ПРОЕКТНАЯ  РАБОТА  5-7 II ПОЛУГОДИЕ 2018\5 ФОТО 10.03.2018 +кирилл сафронов\DSCN7744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t="4444" r="10000"/>
          <a:stretch>
            <a:fillRect/>
          </a:stretch>
        </p:blipFill>
        <p:spPr bwMode="auto">
          <a:xfrm>
            <a:off x="142844" y="2357430"/>
            <a:ext cx="4286280" cy="3413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http://ragulina.netfolio.ru/photo/54b016fe-e61a-49c9-b240-3dc4add811cc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4643438" y="2643182"/>
            <a:ext cx="4381532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1" name="Picture 5" descr="http://ragulina.netfolio.ru/photo/d82c0cfd-fc1f-409c-ae49-dbda56fd3035.jpg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142844" y="2643182"/>
            <a:ext cx="4381530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2976" y="214290"/>
            <a:ext cx="7429552" cy="212365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Современные  технологии:</a:t>
            </a:r>
            <a:endParaRPr lang="ru-RU" sz="3200" b="1" dirty="0" smtClean="0">
              <a:ln w="1905"/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û"/>
            </a:pPr>
            <a:r>
              <a:rPr lang="ru-RU" sz="1600" b="1" dirty="0" smtClean="0">
                <a:ln w="1905"/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n w="1905"/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Личностно-ориентированные,</a:t>
            </a:r>
          </a:p>
          <a:p>
            <a:pPr>
              <a:buFont typeface="Wingdings" pitchFamily="2" charset="2"/>
              <a:buChar char="û"/>
            </a:pPr>
            <a:r>
              <a:rPr lang="ru-RU" sz="1600" b="1" dirty="0" smtClean="0">
                <a:ln w="1905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n w="1905"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Предметно-ориентированные,</a:t>
            </a:r>
          </a:p>
          <a:p>
            <a:pPr>
              <a:buFont typeface="Wingdings" pitchFamily="2" charset="2"/>
              <a:buChar char="û"/>
            </a:pPr>
            <a:r>
              <a:rPr lang="ru-RU" sz="1600" b="1" dirty="0" smtClean="0">
                <a:ln w="1905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ln w="1905"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ИКТ-технологии</a:t>
            </a:r>
            <a:r>
              <a:rPr lang="ru-RU" sz="2400" b="1" dirty="0" smtClean="0">
                <a:ln w="1905"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û"/>
            </a:pPr>
            <a:r>
              <a:rPr lang="ru-RU" sz="1600" b="1" smtClean="0">
                <a:ln w="1905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smtClean="0">
                <a:ln w="1905"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400" b="1" dirty="0" smtClean="0">
                <a:ln w="1905"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технологии.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lum bright="10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059211" y="285728"/>
            <a:ext cx="1513317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928662" y="142852"/>
            <a:ext cx="8001056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normalizeH="0" baseline="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«Внедрение новых образовательных технологий как фактор успешной реализации ФГОС НОО и ФГОС ООО» </a:t>
            </a:r>
            <a:r>
              <a:rPr kumimoji="0" lang="ru-RU" sz="2400" b="1" u="none" strike="noStrike" normalizeH="0" baseline="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2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повышение  эффективности образовательного процесса через внедрение</a:t>
            </a:r>
            <a:r>
              <a:rPr kumimoji="0" lang="ru-RU" sz="2400" b="1" u="none" strike="noStrike" normalizeH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современных</a:t>
            </a:r>
            <a:r>
              <a:rPr kumimoji="0" lang="ru-RU" sz="2400" b="1" u="none" strike="noStrike" normalizeH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образовательных технологий. </a:t>
            </a:r>
            <a:endParaRPr kumimoji="0" lang="ru-RU" sz="1200" b="1" u="none" strike="noStrike" normalizeH="0" baseline="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i="0" u="none" strike="noStrike" normalizeH="0" baseline="0" dirty="0" smtClean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36867" name="Picture 3" descr="http://nneustroeva71.netfolio.ru/photo/b7e2331d-8f7b-43c1-8c73-b7a87b13fc49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t="6696" r="2901"/>
          <a:stretch>
            <a:fillRect/>
          </a:stretch>
        </p:blipFill>
        <p:spPr bwMode="auto">
          <a:xfrm>
            <a:off x="214282" y="2857496"/>
            <a:ext cx="4361511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643438" y="2857496"/>
            <a:ext cx="4330702" cy="3181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14282" y="142852"/>
            <a:ext cx="9358346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normalizeH="0" baseline="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Педагогическая мастерская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предполагает самостоятельную поисковую,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исследовательскую, творческую деятельность учащихся.</a:t>
            </a:r>
            <a:endParaRPr kumimoji="0" lang="ru-RU" sz="2400" b="1" u="none" strike="noStrike" normalizeH="0" baseline="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normalizeH="0" baseline="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технологии:</a:t>
            </a:r>
            <a:r>
              <a:rPr kumimoji="0" lang="ru-RU" sz="2400" u="none" strike="noStrike" normalizeH="0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normalizeH="0" baseline="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содержательные и организационные условия для личностного саморазвития учащихся.</a:t>
            </a:r>
            <a:endParaRPr kumimoji="0" lang="ru-RU" sz="2400" b="1" u="none" strike="noStrike" normalizeH="0" baseline="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F:\2015-2016\физика\ТЕХНОЛОГИЯ МАСТЕРСКИХ\27.04.16. ФОЛ ТЕХНОЛОГИЯ МАСТЕРСКИХ  2 КЛ ОКР МИР\DSCN0906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14282" y="2857496"/>
            <a:ext cx="4286280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643437" y="2643182"/>
            <a:ext cx="4382249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5750004"/>
            <a:ext cx="77867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Проживание  мастерской – это путь от хаоса к порядку, из неопределённости в понимание.</a:t>
            </a: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Picture 3" descr="http://ragulina.netfolio.ru/photo/c76e2246-3885-430b-827f-264d97ebc945.jpg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 r="6780" b="11995"/>
          <a:stretch>
            <a:fillRect/>
          </a:stretch>
        </p:blipFill>
        <p:spPr bwMode="auto">
          <a:xfrm>
            <a:off x="142844" y="2000240"/>
            <a:ext cx="4143404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917" name="Picture 5" descr="http://ragulina.netfolio.ru/photo/4629bb0c-6fdc-4273-8fa9-ddb35732452d.jpg"/>
          <p:cNvPicPr>
            <a:picLocks noChangeAspect="1" noChangeArrowheads="1"/>
          </p:cNvPicPr>
          <p:nvPr/>
        </p:nvPicPr>
        <p:blipFill>
          <a:blip r:embed="rId4">
            <a:lum bright="10000" contrast="10000"/>
          </a:blip>
          <a:srcRect/>
          <a:stretch>
            <a:fillRect/>
          </a:stretch>
        </p:blipFill>
        <p:spPr bwMode="auto">
          <a:xfrm>
            <a:off x="4429124" y="2000240"/>
            <a:ext cx="4572032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28662" y="214290"/>
            <a:ext cx="80724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Основная идея технологии французских «мастерских» -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СПОСОБНЫ!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Мастер не призывает: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«Делай как я»</a:t>
            </a:r>
            <a:endPara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Он говорит: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«Делай по своему»</a:t>
            </a:r>
          </a:p>
          <a:p>
            <a:pPr algn="ctr"/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5579</TotalTime>
  <Words>656</Words>
  <Application>Microsoft Office PowerPoint</Application>
  <PresentationFormat>Экран (4:3)</PresentationFormat>
  <Paragraphs>182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Современный  урок –  высокий уровень мастерства учителя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эмоционального выгорания и поддержка психического здоровья педагогов</dc:title>
  <dc:creator>5psy.ru – первый психологический портал г. Пятигорска</dc:creator>
  <cp:lastModifiedBy>PC</cp:lastModifiedBy>
  <cp:revision>611</cp:revision>
  <dcterms:modified xsi:type="dcterms:W3CDTF">2018-08-27T20:05:53Z</dcterms:modified>
</cp:coreProperties>
</file>